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308" r:id="rId5"/>
    <p:sldId id="263" r:id="rId6"/>
    <p:sldId id="309" r:id="rId7"/>
    <p:sldId id="266" r:id="rId8"/>
    <p:sldId id="264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CCFF99"/>
    <a:srgbClr val="0000FF"/>
    <a:srgbClr val="FF0000"/>
    <a:srgbClr val="339933"/>
    <a:srgbClr val="99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55" autoAdjust="0"/>
    <p:restoredTop sz="94667" autoAdjust="0"/>
  </p:normalViewPr>
  <p:slideViewPr>
    <p:cSldViewPr>
      <p:cViewPr>
        <p:scale>
          <a:sx n="95" d="100"/>
          <a:sy n="95" d="100"/>
        </p:scale>
        <p:origin x="-444" y="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3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2.wmf"/><Relationship Id="rId1" Type="http://schemas.openxmlformats.org/officeDocument/2006/relationships/image" Target="../media/image10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A0CDC-A333-4932-A423-23B9A9EEFE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24DB7-00FD-4377-87F2-4A70AC2E0B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FF125-7608-4454-A798-A7307BEFB5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E3E83-7D3B-4642-9198-E0E6057F5C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4CF51-D32E-4E70-A2E9-313D9F8431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25437-6F2D-4F11-99FF-05FA2960C7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E6941-9343-4EB9-8BC4-B8467928AC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B1FE7-0C84-4049-BAB1-14D7CE7FEB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D2577-5985-4D65-9AB8-5EA38D21F1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43C30-6088-46FF-91FA-123AF963B2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260B0-0E5C-47FA-B965-86E8ADC2F4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0B610-23B2-44FA-BE07-56B8527215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00E80-F472-419C-ABA2-95F09414D5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BAB4B5-A372-4E07-AC17-B1B11F1E57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2.png"/><Relationship Id="rId7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2.png"/><Relationship Id="rId7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image" Target="../media/image2.png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slide" Target="slide2.xml"/><Relationship Id="rId9" Type="http://schemas.openxmlformats.org/officeDocument/2006/relationships/oleObject" Target="../embeddings/oleObject1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image" Target="../media/image2.png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slide" Target="slide2.xml"/><Relationship Id="rId9" Type="http://schemas.openxmlformats.org/officeDocument/2006/relationships/oleObject" Target="../embeddings/oleObject2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image" Target="../media/image2.png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V="1">
            <a:off x="142844" y="1643050"/>
            <a:ext cx="8715436" cy="30718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4510088" y="1773238"/>
            <a:ext cx="327025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ru-RU" sz="4400" b="1" i="1">
              <a:solidFill>
                <a:schemeClr val="folHlink"/>
              </a:solidFill>
              <a:latin typeface="Times New Roman" pitchFamily="18" charset="0"/>
            </a:endParaRPr>
          </a:p>
          <a:p>
            <a:pPr algn="ctr"/>
            <a:r>
              <a:rPr lang="ru-RU" sz="4400" b="1" i="1">
                <a:solidFill>
                  <a:schemeClr val="folHlink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1556792"/>
            <a:ext cx="7499617" cy="258532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9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Обратные</a:t>
            </a:r>
          </a:p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9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тригонометрические </a:t>
            </a:r>
          </a:p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9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функции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V="1">
            <a:off x="214282" y="142852"/>
            <a:ext cx="8715436" cy="16430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258888" y="549275"/>
            <a:ext cx="65976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 b="1" i="1" dirty="0">
                <a:solidFill>
                  <a:schemeClr val="folHlink"/>
                </a:solidFill>
                <a:latin typeface="Times New Roman" pitchFamily="18" charset="0"/>
              </a:rPr>
              <a:t>Обратные</a:t>
            </a:r>
          </a:p>
          <a:p>
            <a:pPr algn="ctr"/>
            <a:r>
              <a:rPr lang="ru-RU" sz="3600" b="1" i="1" dirty="0">
                <a:solidFill>
                  <a:schemeClr val="folHlink"/>
                </a:solidFill>
                <a:latin typeface="Times New Roman" pitchFamily="18" charset="0"/>
              </a:rPr>
              <a:t> тригонометрические функции</a:t>
            </a:r>
          </a:p>
        </p:txBody>
      </p:sp>
      <p:sp>
        <p:nvSpPr>
          <p:cNvPr id="31747" name="Line 3"/>
          <p:cNvSpPr>
            <a:spLocks noChangeShapeType="1"/>
          </p:cNvSpPr>
          <p:nvPr/>
        </p:nvSpPr>
        <p:spPr bwMode="auto">
          <a:xfrm flipH="1">
            <a:off x="2124075" y="1773238"/>
            <a:ext cx="1511300" cy="1584325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 flipH="1">
            <a:off x="3563938" y="1844675"/>
            <a:ext cx="719137" cy="3024188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>
            <a:off x="4643438" y="1844675"/>
            <a:ext cx="1512887" cy="3240088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5580063" y="1844675"/>
            <a:ext cx="1584325" cy="1512888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763" name="Text Box 8"/>
          <p:cNvSpPr txBox="1">
            <a:spLocks noChangeArrowheads="1"/>
          </p:cNvSpPr>
          <p:nvPr/>
        </p:nvSpPr>
        <p:spPr bwMode="auto">
          <a:xfrm>
            <a:off x="971550" y="3429000"/>
            <a:ext cx="2044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i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hlinkClick r:id="rId3" action="ppaction://hlinksldjump"/>
              </a:rPr>
              <a:t>у=</a:t>
            </a:r>
            <a:r>
              <a:rPr lang="en-US" sz="3600" b="1" i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hlinkClick r:id="rId3" action="ppaction://hlinksldjump"/>
              </a:rPr>
              <a:t>arcsinx</a:t>
            </a:r>
            <a:endParaRPr lang="ru-RU" sz="3600" b="1" i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6400" name="Text Box 11"/>
          <p:cNvSpPr txBox="1">
            <a:spLocks noChangeArrowheads="1"/>
          </p:cNvSpPr>
          <p:nvPr/>
        </p:nvSpPr>
        <p:spPr bwMode="auto">
          <a:xfrm>
            <a:off x="2411413" y="4941888"/>
            <a:ext cx="2095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i="1">
                <a:solidFill>
                  <a:srgbClr val="003399"/>
                </a:solidFill>
                <a:latin typeface="Times New Roman" pitchFamily="18" charset="0"/>
                <a:hlinkClick r:id="rId4" action="ppaction://hlinksldjump"/>
              </a:rPr>
              <a:t>у=</a:t>
            </a:r>
            <a:r>
              <a:rPr lang="en-US" sz="3600" b="1" i="1">
                <a:solidFill>
                  <a:srgbClr val="003399"/>
                </a:solidFill>
                <a:latin typeface="Times New Roman" pitchFamily="18" charset="0"/>
                <a:hlinkClick r:id="rId4" action="ppaction://hlinksldjump"/>
              </a:rPr>
              <a:t>arccosx</a:t>
            </a:r>
            <a:endParaRPr lang="ru-RU" sz="3600" b="1" i="1">
              <a:solidFill>
                <a:srgbClr val="003399"/>
              </a:solidFill>
              <a:latin typeface="Times New Roman" pitchFamily="18" charset="0"/>
            </a:endParaRP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5632450" y="5027613"/>
            <a:ext cx="1841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i="1">
                <a:solidFill>
                  <a:schemeClr val="hlink"/>
                </a:solidFill>
                <a:latin typeface="Times New Roman" pitchFamily="18" charset="0"/>
                <a:hlinkClick r:id="rId5" action="ppaction://hlinksldjump"/>
              </a:rPr>
              <a:t>у=</a:t>
            </a:r>
            <a:r>
              <a:rPr lang="en-US" sz="3600" b="1" i="1">
                <a:solidFill>
                  <a:schemeClr val="hlink"/>
                </a:solidFill>
                <a:latin typeface="Times New Roman" pitchFamily="18" charset="0"/>
                <a:hlinkClick r:id="rId5" action="ppaction://hlinksldjump"/>
              </a:rPr>
              <a:t>arctgx</a:t>
            </a:r>
            <a:endParaRPr lang="ru-RU" sz="3600" b="1" i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6396" name="Text Box 17"/>
          <p:cNvSpPr txBox="1">
            <a:spLocks noChangeArrowheads="1"/>
          </p:cNvSpPr>
          <p:nvPr/>
        </p:nvSpPr>
        <p:spPr bwMode="auto">
          <a:xfrm>
            <a:off x="6588125" y="3357563"/>
            <a:ext cx="2044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i="1">
                <a:solidFill>
                  <a:srgbClr val="003399"/>
                </a:solidFill>
                <a:latin typeface="Times New Roman" pitchFamily="18" charset="0"/>
                <a:hlinkClick r:id="rId5" action="ppaction://hlinksldjump"/>
              </a:rPr>
              <a:t>у=</a:t>
            </a:r>
            <a:r>
              <a:rPr lang="en-US" sz="3600" b="1" i="1">
                <a:solidFill>
                  <a:srgbClr val="003399"/>
                </a:solidFill>
                <a:latin typeface="Times New Roman" pitchFamily="18" charset="0"/>
                <a:hlinkClick r:id="rId5" action="ppaction://hlinksldjump"/>
              </a:rPr>
              <a:t>arcctgx</a:t>
            </a:r>
            <a:endParaRPr lang="ru-RU" sz="3600" b="1" i="1">
              <a:solidFill>
                <a:srgbClr val="0033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V="1">
            <a:off x="285720" y="142852"/>
            <a:ext cx="4357718" cy="9818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1031" name="Group 3"/>
          <p:cNvGrpSpPr>
            <a:grpSpLocks/>
          </p:cNvGrpSpPr>
          <p:nvPr/>
        </p:nvGrpSpPr>
        <p:grpSpPr bwMode="auto">
          <a:xfrm>
            <a:off x="3492500" y="188913"/>
            <a:ext cx="4535488" cy="4608512"/>
            <a:chOff x="1429" y="346"/>
            <a:chExt cx="2857" cy="2903"/>
          </a:xfrm>
        </p:grpSpPr>
        <p:sp>
          <p:nvSpPr>
            <p:cNvPr id="1037" name="Line 4"/>
            <p:cNvSpPr>
              <a:spLocks noChangeShapeType="1"/>
            </p:cNvSpPr>
            <p:nvPr/>
          </p:nvSpPr>
          <p:spPr bwMode="auto">
            <a:xfrm>
              <a:off x="1610" y="3249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Line 5"/>
            <p:cNvSpPr>
              <a:spLocks noChangeShapeType="1"/>
            </p:cNvSpPr>
            <p:nvPr/>
          </p:nvSpPr>
          <p:spPr bwMode="auto">
            <a:xfrm flipV="1">
              <a:off x="2835" y="346"/>
              <a:ext cx="0" cy="24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9" name="Line 6"/>
            <p:cNvSpPr>
              <a:spLocks noChangeShapeType="1"/>
            </p:cNvSpPr>
            <p:nvPr/>
          </p:nvSpPr>
          <p:spPr bwMode="auto">
            <a:xfrm>
              <a:off x="1429" y="1661"/>
              <a:ext cx="28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Oval 7"/>
            <p:cNvSpPr>
              <a:spLocks noChangeArrowheads="1"/>
            </p:cNvSpPr>
            <p:nvPr/>
          </p:nvSpPr>
          <p:spPr bwMode="auto">
            <a:xfrm>
              <a:off x="2200" y="1117"/>
              <a:ext cx="1270" cy="108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1" name="Line 8"/>
            <p:cNvSpPr>
              <a:spLocks noChangeShapeType="1"/>
            </p:cNvSpPr>
            <p:nvPr/>
          </p:nvSpPr>
          <p:spPr bwMode="auto">
            <a:xfrm>
              <a:off x="3470" y="572"/>
              <a:ext cx="0" cy="2314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2" name="Text Box 10"/>
            <p:cNvSpPr txBox="1">
              <a:spLocks noChangeArrowheads="1"/>
            </p:cNvSpPr>
            <p:nvPr/>
          </p:nvSpPr>
          <p:spPr bwMode="auto">
            <a:xfrm>
              <a:off x="3515" y="1407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rgbClr val="003399"/>
                  </a:solidFill>
                  <a:latin typeface="Lucida Calligraphy" pitchFamily="66" charset="0"/>
                </a:rPr>
                <a:t>0</a:t>
              </a:r>
            </a:p>
          </p:txBody>
        </p:sp>
        <p:sp>
          <p:nvSpPr>
            <p:cNvPr id="1043" name="Text Box 11"/>
            <p:cNvSpPr txBox="1">
              <a:spLocks noChangeArrowheads="1"/>
            </p:cNvSpPr>
            <p:nvPr/>
          </p:nvSpPr>
          <p:spPr bwMode="auto">
            <a:xfrm>
              <a:off x="1960" y="1413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>
                <a:latin typeface="Lucida Calligraphy" pitchFamily="66" charset="0"/>
              </a:endParaRPr>
            </a:p>
          </p:txBody>
        </p:sp>
        <p:graphicFrame>
          <p:nvGraphicFramePr>
            <p:cNvPr id="1028" name="Object 12"/>
            <p:cNvGraphicFramePr>
              <a:graphicFrameLocks noChangeAspect="1"/>
            </p:cNvGraphicFramePr>
            <p:nvPr/>
          </p:nvGraphicFramePr>
          <p:xfrm>
            <a:off x="1882" y="1389"/>
            <a:ext cx="318" cy="318"/>
          </p:xfrm>
          <a:graphic>
            <a:graphicData uri="http://schemas.openxmlformats.org/presentationml/2006/ole">
              <p:oleObj spid="_x0000_s1028" name="Формула" r:id="rId4" imgW="139680" imgH="139680" progId="Equation.3">
                <p:embed/>
              </p:oleObj>
            </a:graphicData>
          </a:graphic>
        </p:graphicFrame>
        <p:sp>
          <p:nvSpPr>
            <p:cNvPr id="1044" name="Text Box 13"/>
            <p:cNvSpPr txBox="1">
              <a:spLocks noChangeArrowheads="1"/>
            </p:cNvSpPr>
            <p:nvPr/>
          </p:nvSpPr>
          <p:spPr bwMode="auto">
            <a:xfrm>
              <a:off x="2822" y="2204"/>
              <a:ext cx="1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 sz="2800" i="1">
                <a:solidFill>
                  <a:schemeClr val="hlink"/>
                </a:solidFill>
                <a:latin typeface="Lucida Calligraphy" pitchFamily="66" charset="0"/>
              </a:endParaRPr>
            </a:p>
          </p:txBody>
        </p:sp>
        <p:graphicFrame>
          <p:nvGraphicFramePr>
            <p:cNvPr id="1029" name="Object 14"/>
            <p:cNvGraphicFramePr>
              <a:graphicFrameLocks noChangeAspect="1"/>
            </p:cNvGraphicFramePr>
            <p:nvPr/>
          </p:nvGraphicFramePr>
          <p:xfrm>
            <a:off x="2835" y="2069"/>
            <a:ext cx="482" cy="681"/>
          </p:xfrm>
          <a:graphic>
            <a:graphicData uri="http://schemas.openxmlformats.org/presentationml/2006/ole">
              <p:oleObj spid="_x0000_s1029" name="Формула" r:id="rId5" imgW="279360" imgH="393480" progId="Equation.3">
                <p:embed/>
              </p:oleObj>
            </a:graphicData>
          </a:graphic>
        </p:graphicFrame>
        <p:sp>
          <p:nvSpPr>
            <p:cNvPr id="1045" name="Text Box 15"/>
            <p:cNvSpPr txBox="1">
              <a:spLocks noChangeArrowheads="1"/>
            </p:cNvSpPr>
            <p:nvPr/>
          </p:nvSpPr>
          <p:spPr bwMode="auto">
            <a:xfrm>
              <a:off x="2913" y="753"/>
              <a:ext cx="1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 sz="2800" i="1">
                <a:latin typeface="Lucida Calligraphy" pitchFamily="66" charset="0"/>
              </a:endParaRPr>
            </a:p>
          </p:txBody>
        </p:sp>
        <p:graphicFrame>
          <p:nvGraphicFramePr>
            <p:cNvPr id="1030" name="Object 16"/>
            <p:cNvGraphicFramePr>
              <a:graphicFrameLocks noChangeAspect="1"/>
            </p:cNvGraphicFramePr>
            <p:nvPr/>
          </p:nvGraphicFramePr>
          <p:xfrm>
            <a:off x="2880" y="391"/>
            <a:ext cx="285" cy="680"/>
          </p:xfrm>
          <a:graphic>
            <a:graphicData uri="http://schemas.openxmlformats.org/presentationml/2006/ole">
              <p:oleObj spid="_x0000_s1030" name="Формула" r:id="rId6" imgW="164880" imgH="393480" progId="Equation.3">
                <p:embed/>
              </p:oleObj>
            </a:graphicData>
          </a:graphic>
        </p:graphicFrame>
        <p:sp>
          <p:nvSpPr>
            <p:cNvPr id="8209" name="Line 17"/>
            <p:cNvSpPr>
              <a:spLocks noChangeShapeType="1"/>
            </p:cNvSpPr>
            <p:nvPr/>
          </p:nvSpPr>
          <p:spPr bwMode="auto">
            <a:xfrm flipH="1">
              <a:off x="2834" y="1162"/>
              <a:ext cx="182" cy="136"/>
            </a:xfrm>
            <a:prstGeom prst="line">
              <a:avLst/>
            </a:prstGeom>
            <a:ln>
              <a:solidFill>
                <a:srgbClr val="00B0F0"/>
              </a:solidFill>
              <a:headEnd/>
              <a:tailEnd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10" name="Line 18"/>
            <p:cNvSpPr>
              <a:spLocks noChangeShapeType="1"/>
            </p:cNvSpPr>
            <p:nvPr/>
          </p:nvSpPr>
          <p:spPr bwMode="auto">
            <a:xfrm flipH="1">
              <a:off x="2834" y="1207"/>
              <a:ext cx="318" cy="273"/>
            </a:xfrm>
            <a:prstGeom prst="line">
              <a:avLst/>
            </a:prstGeom>
            <a:ln>
              <a:solidFill>
                <a:srgbClr val="00B0F0"/>
              </a:solidFill>
              <a:headEnd/>
              <a:tailEnd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11" name="Line 19"/>
            <p:cNvSpPr>
              <a:spLocks noChangeShapeType="1"/>
            </p:cNvSpPr>
            <p:nvPr/>
          </p:nvSpPr>
          <p:spPr bwMode="auto">
            <a:xfrm flipH="1">
              <a:off x="2834" y="1253"/>
              <a:ext cx="455" cy="408"/>
            </a:xfrm>
            <a:prstGeom prst="line">
              <a:avLst/>
            </a:prstGeom>
            <a:ln>
              <a:solidFill>
                <a:srgbClr val="00B0F0"/>
              </a:solidFill>
              <a:headEnd/>
              <a:tailEnd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12" name="Line 20"/>
            <p:cNvSpPr>
              <a:spLocks noChangeShapeType="1"/>
            </p:cNvSpPr>
            <p:nvPr/>
          </p:nvSpPr>
          <p:spPr bwMode="auto">
            <a:xfrm flipH="1">
              <a:off x="2835" y="1344"/>
              <a:ext cx="544" cy="453"/>
            </a:xfrm>
            <a:prstGeom prst="line">
              <a:avLst/>
            </a:prstGeom>
            <a:ln>
              <a:solidFill>
                <a:srgbClr val="00B0F0"/>
              </a:solidFill>
              <a:headEnd/>
              <a:tailEnd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13" name="Line 21"/>
            <p:cNvSpPr>
              <a:spLocks noChangeShapeType="1"/>
            </p:cNvSpPr>
            <p:nvPr/>
          </p:nvSpPr>
          <p:spPr bwMode="auto">
            <a:xfrm flipH="1">
              <a:off x="2880" y="1616"/>
              <a:ext cx="589" cy="499"/>
            </a:xfrm>
            <a:prstGeom prst="line">
              <a:avLst/>
            </a:prstGeom>
            <a:ln>
              <a:solidFill>
                <a:srgbClr val="00B0F0"/>
              </a:solidFill>
              <a:headEnd/>
              <a:tailEnd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14" name="Line 22"/>
            <p:cNvSpPr>
              <a:spLocks noChangeShapeType="1"/>
            </p:cNvSpPr>
            <p:nvPr/>
          </p:nvSpPr>
          <p:spPr bwMode="auto">
            <a:xfrm flipH="1">
              <a:off x="3062" y="1843"/>
              <a:ext cx="363" cy="318"/>
            </a:xfrm>
            <a:prstGeom prst="line">
              <a:avLst/>
            </a:prstGeom>
            <a:ln>
              <a:solidFill>
                <a:srgbClr val="00B0F0"/>
              </a:solidFill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15" name="Line 23"/>
            <p:cNvSpPr>
              <a:spLocks noChangeShapeType="1"/>
            </p:cNvSpPr>
            <p:nvPr/>
          </p:nvSpPr>
          <p:spPr bwMode="auto">
            <a:xfrm flipH="1">
              <a:off x="2880" y="1480"/>
              <a:ext cx="543" cy="454"/>
            </a:xfrm>
            <a:prstGeom prst="line">
              <a:avLst/>
            </a:prstGeom>
            <a:ln>
              <a:solidFill>
                <a:srgbClr val="00B0F0"/>
              </a:solidFill>
              <a:headEnd/>
              <a:tailEnd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32" name="Text Box 31"/>
          <p:cNvSpPr txBox="1">
            <a:spLocks noChangeArrowheads="1"/>
          </p:cNvSpPr>
          <p:nvPr/>
        </p:nvSpPr>
        <p:spPr bwMode="auto">
          <a:xfrm>
            <a:off x="1403350" y="404813"/>
            <a:ext cx="27797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i="1" dirty="0">
                <a:solidFill>
                  <a:srgbClr val="009900"/>
                </a:solidFill>
                <a:latin typeface="Times New Roman" pitchFamily="18" charset="0"/>
                <a:hlinkClick r:id="rId7" action="ppaction://hlinksldjump"/>
              </a:rPr>
              <a:t>Определение</a:t>
            </a:r>
            <a:endParaRPr lang="ru-RU" sz="3600" b="1" i="1" dirty="0">
              <a:solidFill>
                <a:srgbClr val="009900"/>
              </a:solidFill>
              <a:latin typeface="Times New Roman" pitchFamily="18" charset="0"/>
            </a:endParaRPr>
          </a:p>
        </p:txBody>
      </p:sp>
      <p:sp>
        <p:nvSpPr>
          <p:cNvPr id="1033" name="Text Box 32"/>
          <p:cNvSpPr txBox="1">
            <a:spLocks noChangeArrowheads="1"/>
          </p:cNvSpPr>
          <p:nvPr/>
        </p:nvSpPr>
        <p:spPr bwMode="auto">
          <a:xfrm>
            <a:off x="827088" y="2492375"/>
            <a:ext cx="23320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1">
                <a:solidFill>
                  <a:schemeClr val="hlink"/>
                </a:solidFill>
                <a:latin typeface="Times New Roman" pitchFamily="18" charset="0"/>
                <a:hlinkClick r:id="rId7" action="ppaction://hlinksldjump"/>
              </a:rPr>
              <a:t>arcsin t </a:t>
            </a:r>
            <a:r>
              <a:rPr lang="en-US" sz="3600" b="1" i="1">
                <a:solidFill>
                  <a:schemeClr val="hlink"/>
                </a:solidFill>
                <a:latin typeface="Times New Roman" pitchFamily="18" charset="0"/>
              </a:rPr>
              <a:t>= a</a:t>
            </a:r>
            <a:endParaRPr lang="ru-RU" sz="3600" b="1" i="1">
              <a:solidFill>
                <a:schemeClr val="hlink"/>
              </a:solidFill>
              <a:latin typeface="Times New Roman" pitchFamily="18" charset="0"/>
            </a:endParaRPr>
          </a:p>
        </p:txBody>
      </p:sp>
      <p:graphicFrame>
        <p:nvGraphicFramePr>
          <p:cNvPr id="1026" name="Object 36"/>
          <p:cNvGraphicFramePr>
            <a:graphicFrameLocks noChangeAspect="1"/>
          </p:cNvGraphicFramePr>
          <p:nvPr/>
        </p:nvGraphicFramePr>
        <p:xfrm>
          <a:off x="6372225" y="1341438"/>
          <a:ext cx="287338" cy="263525"/>
        </p:xfrm>
        <a:graphic>
          <a:graphicData uri="http://schemas.openxmlformats.org/presentationml/2006/ole">
            <p:oleObj spid="_x0000_s1026" name="Формула" r:id="rId8" imgW="152280" imgH="139680" progId="Equation.3">
              <p:embed/>
            </p:oleObj>
          </a:graphicData>
        </a:graphic>
      </p:graphicFrame>
      <p:graphicFrame>
        <p:nvGraphicFramePr>
          <p:cNvPr id="8229" name="Object 37"/>
          <p:cNvGraphicFramePr>
            <a:graphicFrameLocks noChangeAspect="1"/>
          </p:cNvGraphicFramePr>
          <p:nvPr/>
        </p:nvGraphicFramePr>
        <p:xfrm>
          <a:off x="900113" y="3284538"/>
          <a:ext cx="2952750" cy="2746375"/>
        </p:xfrm>
        <a:graphic>
          <a:graphicData uri="http://schemas.openxmlformats.org/presentationml/2006/ole">
            <p:oleObj spid="_x0000_s1027" name="Формула" r:id="rId9" imgW="939600" imgH="850680" progId="Equation.3">
              <p:embed/>
            </p:oleObj>
          </a:graphicData>
        </a:graphic>
      </p:graphicFrame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3419475" y="6021388"/>
            <a:ext cx="43926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arcsin(-x) = - arcsinx</a:t>
            </a:r>
            <a:endParaRPr lang="ru-RU" sz="2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V="1">
            <a:off x="214282" y="142852"/>
            <a:ext cx="4500594" cy="9818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2056" name="Group 2"/>
          <p:cNvGrpSpPr>
            <a:grpSpLocks/>
          </p:cNvGrpSpPr>
          <p:nvPr/>
        </p:nvGrpSpPr>
        <p:grpSpPr bwMode="auto">
          <a:xfrm>
            <a:off x="3348038" y="620713"/>
            <a:ext cx="4608512" cy="4608512"/>
            <a:chOff x="1383" y="346"/>
            <a:chExt cx="2903" cy="2903"/>
          </a:xfrm>
        </p:grpSpPr>
        <p:grpSp>
          <p:nvGrpSpPr>
            <p:cNvPr id="2061" name="Group 3"/>
            <p:cNvGrpSpPr>
              <a:grpSpLocks/>
            </p:cNvGrpSpPr>
            <p:nvPr/>
          </p:nvGrpSpPr>
          <p:grpSpPr bwMode="auto">
            <a:xfrm>
              <a:off x="1383" y="346"/>
              <a:ext cx="2903" cy="2903"/>
              <a:chOff x="1383" y="346"/>
              <a:chExt cx="2903" cy="2903"/>
            </a:xfrm>
          </p:grpSpPr>
          <p:sp>
            <p:nvSpPr>
              <p:cNvPr id="2069" name="Line 4"/>
              <p:cNvSpPr>
                <a:spLocks noChangeShapeType="1"/>
              </p:cNvSpPr>
              <p:nvPr/>
            </p:nvSpPr>
            <p:spPr bwMode="auto">
              <a:xfrm>
                <a:off x="1610" y="3249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0" name="Line 5"/>
              <p:cNvSpPr>
                <a:spLocks noChangeShapeType="1"/>
              </p:cNvSpPr>
              <p:nvPr/>
            </p:nvSpPr>
            <p:spPr bwMode="auto">
              <a:xfrm flipV="1">
                <a:off x="2835" y="346"/>
                <a:ext cx="0" cy="244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1" name="Line 6"/>
              <p:cNvSpPr>
                <a:spLocks noChangeShapeType="1"/>
              </p:cNvSpPr>
              <p:nvPr/>
            </p:nvSpPr>
            <p:spPr bwMode="auto">
              <a:xfrm>
                <a:off x="1429" y="1661"/>
                <a:ext cx="285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2" name="Oval 7"/>
              <p:cNvSpPr>
                <a:spLocks noChangeArrowheads="1"/>
              </p:cNvSpPr>
              <p:nvPr/>
            </p:nvSpPr>
            <p:spPr bwMode="auto">
              <a:xfrm>
                <a:off x="2200" y="1117"/>
                <a:ext cx="1270" cy="108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3" name="Line 9"/>
              <p:cNvSpPr>
                <a:spLocks noChangeShapeType="1"/>
              </p:cNvSpPr>
              <p:nvPr/>
            </p:nvSpPr>
            <p:spPr bwMode="auto">
              <a:xfrm>
                <a:off x="1383" y="1117"/>
                <a:ext cx="2812" cy="0"/>
              </a:xfrm>
              <a:prstGeom prst="line">
                <a:avLst/>
              </a:prstGeom>
              <a:noFill/>
              <a:ln w="38100">
                <a:solidFill>
                  <a:srgbClr val="00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4" name="Text Box 10"/>
              <p:cNvSpPr txBox="1">
                <a:spLocks noChangeArrowheads="1"/>
              </p:cNvSpPr>
              <p:nvPr/>
            </p:nvSpPr>
            <p:spPr bwMode="auto">
              <a:xfrm>
                <a:off x="3515" y="1407"/>
                <a:ext cx="26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800" b="1">
                    <a:solidFill>
                      <a:srgbClr val="003399"/>
                    </a:solidFill>
                    <a:latin typeface="Lucida Calligraphy" pitchFamily="66" charset="0"/>
                  </a:rPr>
                  <a:t>0</a:t>
                </a:r>
              </a:p>
            </p:txBody>
          </p:sp>
          <p:sp>
            <p:nvSpPr>
              <p:cNvPr id="2075" name="Text Box 11"/>
              <p:cNvSpPr txBox="1">
                <a:spLocks noChangeArrowheads="1"/>
              </p:cNvSpPr>
              <p:nvPr/>
            </p:nvSpPr>
            <p:spPr bwMode="auto">
              <a:xfrm>
                <a:off x="1960" y="1413"/>
                <a:ext cx="11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ru-RU">
                  <a:latin typeface="Lucida Calligraphy" pitchFamily="66" charset="0"/>
                </a:endParaRPr>
              </a:p>
            </p:txBody>
          </p:sp>
          <p:graphicFrame>
            <p:nvGraphicFramePr>
              <p:cNvPr id="2053" name="Object 2"/>
              <p:cNvGraphicFramePr>
                <a:graphicFrameLocks noChangeAspect="1"/>
              </p:cNvGraphicFramePr>
              <p:nvPr/>
            </p:nvGraphicFramePr>
            <p:xfrm>
              <a:off x="1882" y="1389"/>
              <a:ext cx="318" cy="318"/>
            </p:xfrm>
            <a:graphic>
              <a:graphicData uri="http://schemas.openxmlformats.org/presentationml/2006/ole">
                <p:oleObj spid="_x0000_s2053" name="Формула" r:id="rId4" imgW="139680" imgH="139680" progId="Equation.3">
                  <p:embed/>
                </p:oleObj>
              </a:graphicData>
            </a:graphic>
          </p:graphicFrame>
          <p:sp>
            <p:nvSpPr>
              <p:cNvPr id="2076" name="Text Box 13"/>
              <p:cNvSpPr txBox="1">
                <a:spLocks noChangeArrowheads="1"/>
              </p:cNvSpPr>
              <p:nvPr/>
            </p:nvSpPr>
            <p:spPr bwMode="auto">
              <a:xfrm>
                <a:off x="2822" y="2204"/>
                <a:ext cx="116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ru-RU" sz="2800" i="1">
                  <a:solidFill>
                    <a:schemeClr val="hlink"/>
                  </a:solidFill>
                  <a:latin typeface="Lucida Calligraphy" pitchFamily="66" charset="0"/>
                </a:endParaRPr>
              </a:p>
            </p:txBody>
          </p:sp>
          <p:graphicFrame>
            <p:nvGraphicFramePr>
              <p:cNvPr id="2054" name="Object 3"/>
              <p:cNvGraphicFramePr>
                <a:graphicFrameLocks noChangeAspect="1"/>
              </p:cNvGraphicFramePr>
              <p:nvPr/>
            </p:nvGraphicFramePr>
            <p:xfrm>
              <a:off x="2835" y="2069"/>
              <a:ext cx="482" cy="681"/>
            </p:xfrm>
            <a:graphic>
              <a:graphicData uri="http://schemas.openxmlformats.org/presentationml/2006/ole">
                <p:oleObj spid="_x0000_s2054" name="Формула" r:id="rId5" imgW="279360" imgH="393480" progId="Equation.3">
                  <p:embed/>
                </p:oleObj>
              </a:graphicData>
            </a:graphic>
          </p:graphicFrame>
          <p:sp>
            <p:nvSpPr>
              <p:cNvPr id="2077" name="Text Box 15"/>
              <p:cNvSpPr txBox="1">
                <a:spLocks noChangeArrowheads="1"/>
              </p:cNvSpPr>
              <p:nvPr/>
            </p:nvSpPr>
            <p:spPr bwMode="auto">
              <a:xfrm>
                <a:off x="2913" y="753"/>
                <a:ext cx="116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ru-RU" sz="2800" i="1">
                  <a:latin typeface="Lucida Calligraphy" pitchFamily="66" charset="0"/>
                </a:endParaRPr>
              </a:p>
            </p:txBody>
          </p:sp>
          <p:graphicFrame>
            <p:nvGraphicFramePr>
              <p:cNvPr id="2055" name="Object 4"/>
              <p:cNvGraphicFramePr>
                <a:graphicFrameLocks noChangeAspect="1"/>
              </p:cNvGraphicFramePr>
              <p:nvPr/>
            </p:nvGraphicFramePr>
            <p:xfrm>
              <a:off x="2880" y="391"/>
              <a:ext cx="285" cy="680"/>
            </p:xfrm>
            <a:graphic>
              <a:graphicData uri="http://schemas.openxmlformats.org/presentationml/2006/ole">
                <p:oleObj spid="_x0000_s2055" name="Формула" r:id="rId6" imgW="164880" imgH="393480" progId="Equation.3">
                  <p:embed/>
                </p:oleObj>
              </a:graphicData>
            </a:graphic>
          </p:graphicFrame>
        </p:grpSp>
        <p:sp>
          <p:nvSpPr>
            <p:cNvPr id="4" name="Line 24"/>
            <p:cNvSpPr>
              <a:spLocks noChangeShapeType="1"/>
            </p:cNvSpPr>
            <p:nvPr/>
          </p:nvSpPr>
          <p:spPr bwMode="auto">
            <a:xfrm>
              <a:off x="2835" y="1117"/>
              <a:ext cx="499" cy="22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" name="Line 25"/>
            <p:cNvSpPr>
              <a:spLocks noChangeShapeType="1"/>
            </p:cNvSpPr>
            <p:nvPr/>
          </p:nvSpPr>
          <p:spPr bwMode="auto">
            <a:xfrm>
              <a:off x="2653" y="1162"/>
              <a:ext cx="771" cy="363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Line 26"/>
            <p:cNvSpPr>
              <a:spLocks noChangeShapeType="1"/>
            </p:cNvSpPr>
            <p:nvPr/>
          </p:nvSpPr>
          <p:spPr bwMode="auto">
            <a:xfrm>
              <a:off x="2472" y="1207"/>
              <a:ext cx="952" cy="454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Line 27"/>
            <p:cNvSpPr>
              <a:spLocks noChangeShapeType="1"/>
            </p:cNvSpPr>
            <p:nvPr/>
          </p:nvSpPr>
          <p:spPr bwMode="auto">
            <a:xfrm>
              <a:off x="2381" y="1298"/>
              <a:ext cx="771" cy="363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Line 28"/>
            <p:cNvSpPr>
              <a:spLocks noChangeShapeType="1"/>
            </p:cNvSpPr>
            <p:nvPr/>
          </p:nvSpPr>
          <p:spPr bwMode="auto">
            <a:xfrm>
              <a:off x="2290" y="1389"/>
              <a:ext cx="590" cy="272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Line 29"/>
            <p:cNvSpPr>
              <a:spLocks noChangeShapeType="1"/>
            </p:cNvSpPr>
            <p:nvPr/>
          </p:nvSpPr>
          <p:spPr bwMode="auto">
            <a:xfrm>
              <a:off x="2245" y="1480"/>
              <a:ext cx="363" cy="18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Line 30"/>
            <p:cNvSpPr>
              <a:spLocks noChangeShapeType="1"/>
            </p:cNvSpPr>
            <p:nvPr/>
          </p:nvSpPr>
          <p:spPr bwMode="auto">
            <a:xfrm>
              <a:off x="2200" y="1570"/>
              <a:ext cx="181" cy="9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57" name="Text Box 31"/>
          <p:cNvSpPr txBox="1">
            <a:spLocks noChangeArrowheads="1"/>
          </p:cNvSpPr>
          <p:nvPr/>
        </p:nvSpPr>
        <p:spPr bwMode="auto">
          <a:xfrm>
            <a:off x="1403350" y="404813"/>
            <a:ext cx="27797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i="1" dirty="0">
                <a:solidFill>
                  <a:srgbClr val="009900"/>
                </a:solidFill>
                <a:latin typeface="Times New Roman" pitchFamily="18" charset="0"/>
                <a:hlinkClick r:id="rId7" action="ppaction://hlinksldjump"/>
              </a:rPr>
              <a:t>Определение</a:t>
            </a:r>
            <a:endParaRPr lang="ru-RU" sz="3600" b="1" i="1" dirty="0">
              <a:solidFill>
                <a:srgbClr val="009900"/>
              </a:solidFill>
              <a:latin typeface="Times New Roman" pitchFamily="18" charset="0"/>
            </a:endParaRPr>
          </a:p>
        </p:txBody>
      </p:sp>
      <p:sp>
        <p:nvSpPr>
          <p:cNvPr id="2058" name="Text Box 32"/>
          <p:cNvSpPr txBox="1">
            <a:spLocks noChangeArrowheads="1"/>
          </p:cNvSpPr>
          <p:nvPr/>
        </p:nvSpPr>
        <p:spPr bwMode="auto">
          <a:xfrm>
            <a:off x="468313" y="2636838"/>
            <a:ext cx="23844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1">
                <a:solidFill>
                  <a:schemeClr val="hlink"/>
                </a:solidFill>
                <a:latin typeface="Times New Roman" pitchFamily="18" charset="0"/>
                <a:hlinkClick r:id="rId7" action="ppaction://hlinksldjump"/>
              </a:rPr>
              <a:t>arccos t </a:t>
            </a:r>
            <a:r>
              <a:rPr lang="en-US" sz="3600" b="1" i="1">
                <a:solidFill>
                  <a:schemeClr val="hlink"/>
                </a:solidFill>
                <a:latin typeface="Times New Roman" pitchFamily="18" charset="0"/>
              </a:rPr>
              <a:t>= </a:t>
            </a:r>
            <a:r>
              <a:rPr lang="en-US" sz="3600" b="1" i="1">
                <a:latin typeface="Times New Roman" pitchFamily="18" charset="0"/>
              </a:rPr>
              <a:t>a</a:t>
            </a:r>
            <a:endParaRPr lang="ru-RU" sz="3600" b="1" i="1">
              <a:latin typeface="Times New Roman" pitchFamily="18" charset="0"/>
            </a:endParaRPr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/>
        </p:nvGraphicFramePr>
        <p:xfrm>
          <a:off x="6443663" y="1989138"/>
          <a:ext cx="314325" cy="287337"/>
        </p:xfrm>
        <a:graphic>
          <a:graphicData uri="http://schemas.openxmlformats.org/presentationml/2006/ole">
            <p:oleObj spid="_x0000_s2050" name="Формула" r:id="rId8" imgW="152280" imgH="139680" progId="Equation.3">
              <p:embed/>
            </p:oleObj>
          </a:graphicData>
        </a:graphic>
      </p:graphicFrame>
      <p:graphicFrame>
        <p:nvGraphicFramePr>
          <p:cNvPr id="57354" name="Object 10"/>
          <p:cNvGraphicFramePr>
            <a:graphicFrameLocks noChangeAspect="1"/>
          </p:cNvGraphicFramePr>
          <p:nvPr/>
        </p:nvGraphicFramePr>
        <p:xfrm>
          <a:off x="611188" y="3644900"/>
          <a:ext cx="2809875" cy="2478088"/>
        </p:xfrm>
        <a:graphic>
          <a:graphicData uri="http://schemas.openxmlformats.org/presentationml/2006/ole">
            <p:oleObj spid="_x0000_s2051" name="Формула" r:id="rId9" imgW="749160" imgH="660240" progId="Equation.3">
              <p:embed/>
            </p:oleObj>
          </a:graphicData>
        </a:graphic>
      </p:graphicFrame>
      <p:sp>
        <p:nvSpPr>
          <p:cNvPr id="30" name="Прямоугольник 29"/>
          <p:cNvSpPr>
            <a:spLocks noChangeArrowheads="1"/>
          </p:cNvSpPr>
          <p:nvPr/>
        </p:nvSpPr>
        <p:spPr bwMode="auto">
          <a:xfrm>
            <a:off x="3995738" y="4941888"/>
            <a:ext cx="439261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arccos(-x) =     -  arccosx</a:t>
            </a:r>
            <a:endParaRPr lang="ru-RU" sz="2800" b="1">
              <a:solidFill>
                <a:srgbClr val="FF0000"/>
              </a:solidFill>
            </a:endParaRPr>
          </a:p>
        </p:txBody>
      </p:sp>
      <p:graphicFrame>
        <p:nvGraphicFramePr>
          <p:cNvPr id="10252" name="Object 12"/>
          <p:cNvGraphicFramePr>
            <a:graphicFrameLocks noChangeAspect="1"/>
          </p:cNvGraphicFramePr>
          <p:nvPr/>
        </p:nvGraphicFramePr>
        <p:xfrm>
          <a:off x="6156325" y="5084763"/>
          <a:ext cx="360363" cy="360362"/>
        </p:xfrm>
        <a:graphic>
          <a:graphicData uri="http://schemas.openxmlformats.org/presentationml/2006/ole">
            <p:oleObj spid="_x0000_s2052" name="Формула" r:id="rId10" imgW="139680" imgH="139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V="1">
            <a:off x="214282" y="142852"/>
            <a:ext cx="4286280" cy="9818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079" name="Text Box 31"/>
          <p:cNvSpPr txBox="1">
            <a:spLocks noChangeArrowheads="1"/>
          </p:cNvSpPr>
          <p:nvPr/>
        </p:nvSpPr>
        <p:spPr bwMode="auto">
          <a:xfrm>
            <a:off x="971550" y="188913"/>
            <a:ext cx="324428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1" dirty="0" smtClean="0">
                <a:solidFill>
                  <a:srgbClr val="009900"/>
                </a:solidFill>
                <a:latin typeface="Times New Roman" pitchFamily="18" charset="0"/>
                <a:hlinkClick r:id="rId4" action="ppaction://hlinksldjump"/>
              </a:rPr>
              <a:t>    </a:t>
            </a:r>
            <a:r>
              <a:rPr lang="ru-RU" sz="3600" b="1" i="1" dirty="0" smtClean="0">
                <a:solidFill>
                  <a:srgbClr val="009900"/>
                </a:solidFill>
                <a:latin typeface="Times New Roman" pitchFamily="18" charset="0"/>
                <a:hlinkClick r:id="rId4" action="ppaction://hlinksldjump"/>
              </a:rPr>
              <a:t>Определение</a:t>
            </a:r>
            <a:endParaRPr lang="ru-RU" sz="3600" b="1" i="1" dirty="0">
              <a:solidFill>
                <a:srgbClr val="009900"/>
              </a:solidFill>
              <a:latin typeface="Times New Roman" pitchFamily="18" charset="0"/>
            </a:endParaRPr>
          </a:p>
        </p:txBody>
      </p:sp>
      <p:sp>
        <p:nvSpPr>
          <p:cNvPr id="3080" name="Text Box 32"/>
          <p:cNvSpPr txBox="1">
            <a:spLocks noChangeArrowheads="1"/>
          </p:cNvSpPr>
          <p:nvPr/>
        </p:nvSpPr>
        <p:spPr bwMode="auto">
          <a:xfrm>
            <a:off x="1258888" y="2492375"/>
            <a:ext cx="2293937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1">
                <a:solidFill>
                  <a:schemeClr val="hlink"/>
                </a:solidFill>
                <a:latin typeface="Times New Roman" pitchFamily="18" charset="0"/>
                <a:hlinkClick r:id="rId4" action="ppaction://hlinksldjump"/>
              </a:rPr>
              <a:t>arctg t =</a:t>
            </a:r>
            <a:r>
              <a:rPr lang="en-US" sz="3600" b="1" i="1">
                <a:solidFill>
                  <a:schemeClr val="hlink"/>
                </a:solidFill>
                <a:latin typeface="Times New Roman" pitchFamily="18" charset="0"/>
              </a:rPr>
              <a:t>  </a:t>
            </a:r>
            <a:r>
              <a:rPr lang="en-US" sz="4400" b="1" i="1">
                <a:solidFill>
                  <a:schemeClr val="hlink"/>
                </a:solidFill>
                <a:latin typeface="Times New Roman" pitchFamily="18" charset="0"/>
              </a:rPr>
              <a:t>a</a:t>
            </a:r>
            <a:endParaRPr lang="ru-RU" sz="4400" b="1" i="1">
              <a:solidFill>
                <a:schemeClr val="hlink"/>
              </a:solidFill>
              <a:latin typeface="Times New Roman" pitchFamily="18" charset="0"/>
            </a:endParaRPr>
          </a:p>
        </p:txBody>
      </p:sp>
      <p:graphicFrame>
        <p:nvGraphicFramePr>
          <p:cNvPr id="3074" name="Object 36"/>
          <p:cNvGraphicFramePr>
            <a:graphicFrameLocks noChangeAspect="1"/>
          </p:cNvGraphicFramePr>
          <p:nvPr/>
        </p:nvGraphicFramePr>
        <p:xfrm>
          <a:off x="6156325" y="1268413"/>
          <a:ext cx="311150" cy="285750"/>
        </p:xfrm>
        <a:graphic>
          <a:graphicData uri="http://schemas.openxmlformats.org/presentationml/2006/ole">
            <p:oleObj spid="_x0000_s3074" name="Формула" r:id="rId5" imgW="152280" imgH="139680" progId="Equation.3">
              <p:embed/>
            </p:oleObj>
          </a:graphicData>
        </a:graphic>
      </p:graphicFrame>
      <p:graphicFrame>
        <p:nvGraphicFramePr>
          <p:cNvPr id="9253" name="Object 37"/>
          <p:cNvGraphicFramePr>
            <a:graphicFrameLocks noChangeAspect="1"/>
          </p:cNvGraphicFramePr>
          <p:nvPr/>
        </p:nvGraphicFramePr>
        <p:xfrm>
          <a:off x="1155700" y="3429000"/>
          <a:ext cx="2873375" cy="1997075"/>
        </p:xfrm>
        <a:graphic>
          <a:graphicData uri="http://schemas.openxmlformats.org/presentationml/2006/ole">
            <p:oleObj spid="_x0000_s3075" name="Формула" r:id="rId6" imgW="914400" imgH="634680" progId="Equation.3">
              <p:embed/>
            </p:oleObj>
          </a:graphicData>
        </a:graphic>
      </p:graphicFrame>
      <p:grpSp>
        <p:nvGrpSpPr>
          <p:cNvPr id="3082" name="Group 3"/>
          <p:cNvGrpSpPr>
            <a:grpSpLocks/>
          </p:cNvGrpSpPr>
          <p:nvPr/>
        </p:nvGrpSpPr>
        <p:grpSpPr bwMode="auto">
          <a:xfrm>
            <a:off x="3492500" y="188913"/>
            <a:ext cx="4535488" cy="4608512"/>
            <a:chOff x="1429" y="346"/>
            <a:chExt cx="2857" cy="2903"/>
          </a:xfrm>
        </p:grpSpPr>
        <p:sp>
          <p:nvSpPr>
            <p:cNvPr id="3083" name="Line 4"/>
            <p:cNvSpPr>
              <a:spLocks noChangeShapeType="1"/>
            </p:cNvSpPr>
            <p:nvPr/>
          </p:nvSpPr>
          <p:spPr bwMode="auto">
            <a:xfrm>
              <a:off x="1610" y="3249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4" name="Line 5"/>
            <p:cNvSpPr>
              <a:spLocks noChangeShapeType="1"/>
            </p:cNvSpPr>
            <p:nvPr/>
          </p:nvSpPr>
          <p:spPr bwMode="auto">
            <a:xfrm flipV="1">
              <a:off x="2835" y="346"/>
              <a:ext cx="0" cy="24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5" name="Line 6"/>
            <p:cNvSpPr>
              <a:spLocks noChangeShapeType="1"/>
            </p:cNvSpPr>
            <p:nvPr/>
          </p:nvSpPr>
          <p:spPr bwMode="auto">
            <a:xfrm>
              <a:off x="1429" y="1661"/>
              <a:ext cx="28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6" name="Oval 7"/>
            <p:cNvSpPr>
              <a:spLocks noChangeArrowheads="1"/>
            </p:cNvSpPr>
            <p:nvPr/>
          </p:nvSpPr>
          <p:spPr bwMode="auto">
            <a:xfrm>
              <a:off x="2200" y="1117"/>
              <a:ext cx="1270" cy="108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7" name="Line 8"/>
            <p:cNvSpPr>
              <a:spLocks noChangeShapeType="1"/>
            </p:cNvSpPr>
            <p:nvPr/>
          </p:nvSpPr>
          <p:spPr bwMode="auto">
            <a:xfrm>
              <a:off x="3470" y="572"/>
              <a:ext cx="0" cy="2314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8" name="Text Box 10"/>
            <p:cNvSpPr txBox="1">
              <a:spLocks noChangeArrowheads="1"/>
            </p:cNvSpPr>
            <p:nvPr/>
          </p:nvSpPr>
          <p:spPr bwMode="auto">
            <a:xfrm>
              <a:off x="3515" y="1407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rgbClr val="003399"/>
                  </a:solidFill>
                  <a:latin typeface="Lucida Calligraphy" pitchFamily="66" charset="0"/>
                </a:rPr>
                <a:t>0</a:t>
              </a:r>
            </a:p>
          </p:txBody>
        </p:sp>
        <p:sp>
          <p:nvSpPr>
            <p:cNvPr id="3089" name="Text Box 11"/>
            <p:cNvSpPr txBox="1">
              <a:spLocks noChangeArrowheads="1"/>
            </p:cNvSpPr>
            <p:nvPr/>
          </p:nvSpPr>
          <p:spPr bwMode="auto">
            <a:xfrm>
              <a:off x="1960" y="1413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>
                <a:latin typeface="Lucida Calligraphy" pitchFamily="66" charset="0"/>
              </a:endParaRPr>
            </a:p>
          </p:txBody>
        </p:sp>
        <p:graphicFrame>
          <p:nvGraphicFramePr>
            <p:cNvPr id="3076" name="Object 52"/>
            <p:cNvGraphicFramePr>
              <a:graphicFrameLocks noChangeAspect="1"/>
            </p:cNvGraphicFramePr>
            <p:nvPr/>
          </p:nvGraphicFramePr>
          <p:xfrm>
            <a:off x="1882" y="1389"/>
            <a:ext cx="318" cy="318"/>
          </p:xfrm>
          <a:graphic>
            <a:graphicData uri="http://schemas.openxmlformats.org/presentationml/2006/ole">
              <p:oleObj spid="_x0000_s3076" name="Формула" r:id="rId7" imgW="139680" imgH="139680" progId="Equation.3">
                <p:embed/>
              </p:oleObj>
            </a:graphicData>
          </a:graphic>
        </p:graphicFrame>
        <p:sp>
          <p:nvSpPr>
            <p:cNvPr id="3090" name="Text Box 13"/>
            <p:cNvSpPr txBox="1">
              <a:spLocks noChangeArrowheads="1"/>
            </p:cNvSpPr>
            <p:nvPr/>
          </p:nvSpPr>
          <p:spPr bwMode="auto">
            <a:xfrm>
              <a:off x="2822" y="2204"/>
              <a:ext cx="1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 sz="2800" i="1">
                <a:solidFill>
                  <a:schemeClr val="hlink"/>
                </a:solidFill>
                <a:latin typeface="Lucida Calligraphy" pitchFamily="66" charset="0"/>
              </a:endParaRPr>
            </a:p>
          </p:txBody>
        </p:sp>
        <p:graphicFrame>
          <p:nvGraphicFramePr>
            <p:cNvPr id="3077" name="Object 53"/>
            <p:cNvGraphicFramePr>
              <a:graphicFrameLocks noChangeAspect="1"/>
            </p:cNvGraphicFramePr>
            <p:nvPr/>
          </p:nvGraphicFramePr>
          <p:xfrm>
            <a:off x="2835" y="2069"/>
            <a:ext cx="482" cy="681"/>
          </p:xfrm>
          <a:graphic>
            <a:graphicData uri="http://schemas.openxmlformats.org/presentationml/2006/ole">
              <p:oleObj spid="_x0000_s3077" name="Формула" r:id="rId8" imgW="279360" imgH="393480" progId="Equation.3">
                <p:embed/>
              </p:oleObj>
            </a:graphicData>
          </a:graphic>
        </p:graphicFrame>
        <p:sp>
          <p:nvSpPr>
            <p:cNvPr id="3091" name="Text Box 15"/>
            <p:cNvSpPr txBox="1">
              <a:spLocks noChangeArrowheads="1"/>
            </p:cNvSpPr>
            <p:nvPr/>
          </p:nvSpPr>
          <p:spPr bwMode="auto">
            <a:xfrm>
              <a:off x="2913" y="753"/>
              <a:ext cx="1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 sz="2800" i="1">
                <a:latin typeface="Lucida Calligraphy" pitchFamily="66" charset="0"/>
              </a:endParaRPr>
            </a:p>
          </p:txBody>
        </p:sp>
        <p:graphicFrame>
          <p:nvGraphicFramePr>
            <p:cNvPr id="3078" name="Object 54"/>
            <p:cNvGraphicFramePr>
              <a:graphicFrameLocks noChangeAspect="1"/>
            </p:cNvGraphicFramePr>
            <p:nvPr/>
          </p:nvGraphicFramePr>
          <p:xfrm>
            <a:off x="2880" y="391"/>
            <a:ext cx="285" cy="680"/>
          </p:xfrm>
          <a:graphic>
            <a:graphicData uri="http://schemas.openxmlformats.org/presentationml/2006/ole">
              <p:oleObj spid="_x0000_s3078" name="Формула" r:id="rId9" imgW="164880" imgH="393480" progId="Equation.3">
                <p:embed/>
              </p:oleObj>
            </a:graphicData>
          </a:graphic>
        </p:graphicFrame>
        <p:sp>
          <p:nvSpPr>
            <p:cNvPr id="115" name="Line 17"/>
            <p:cNvSpPr>
              <a:spLocks noChangeShapeType="1"/>
            </p:cNvSpPr>
            <p:nvPr/>
          </p:nvSpPr>
          <p:spPr bwMode="auto">
            <a:xfrm flipH="1">
              <a:off x="2834" y="1162"/>
              <a:ext cx="182" cy="136"/>
            </a:xfrm>
            <a:prstGeom prst="line">
              <a:avLst/>
            </a:prstGeom>
            <a:ln>
              <a:solidFill>
                <a:srgbClr val="00B0F0"/>
              </a:solidFill>
              <a:headEnd/>
              <a:tailEnd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6" name="Line 18"/>
            <p:cNvSpPr>
              <a:spLocks noChangeShapeType="1"/>
            </p:cNvSpPr>
            <p:nvPr/>
          </p:nvSpPr>
          <p:spPr bwMode="auto">
            <a:xfrm flipH="1">
              <a:off x="2834" y="1207"/>
              <a:ext cx="318" cy="273"/>
            </a:xfrm>
            <a:prstGeom prst="line">
              <a:avLst/>
            </a:prstGeom>
            <a:ln>
              <a:solidFill>
                <a:srgbClr val="00B0F0"/>
              </a:solidFill>
              <a:headEnd/>
              <a:tailEnd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7" name="Line 19"/>
            <p:cNvSpPr>
              <a:spLocks noChangeShapeType="1"/>
            </p:cNvSpPr>
            <p:nvPr/>
          </p:nvSpPr>
          <p:spPr bwMode="auto">
            <a:xfrm flipH="1">
              <a:off x="2834" y="1253"/>
              <a:ext cx="455" cy="408"/>
            </a:xfrm>
            <a:prstGeom prst="line">
              <a:avLst/>
            </a:prstGeom>
            <a:ln>
              <a:solidFill>
                <a:srgbClr val="00B0F0"/>
              </a:solidFill>
              <a:headEnd/>
              <a:tailEnd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" name="Line 20"/>
            <p:cNvSpPr>
              <a:spLocks noChangeShapeType="1"/>
            </p:cNvSpPr>
            <p:nvPr/>
          </p:nvSpPr>
          <p:spPr bwMode="auto">
            <a:xfrm flipH="1">
              <a:off x="2835" y="1344"/>
              <a:ext cx="544" cy="453"/>
            </a:xfrm>
            <a:prstGeom prst="line">
              <a:avLst/>
            </a:prstGeom>
            <a:ln>
              <a:solidFill>
                <a:srgbClr val="00B0F0"/>
              </a:solidFill>
              <a:headEnd/>
              <a:tailEnd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9" name="Line 21"/>
            <p:cNvSpPr>
              <a:spLocks noChangeShapeType="1"/>
            </p:cNvSpPr>
            <p:nvPr/>
          </p:nvSpPr>
          <p:spPr bwMode="auto">
            <a:xfrm flipH="1">
              <a:off x="2880" y="1616"/>
              <a:ext cx="589" cy="499"/>
            </a:xfrm>
            <a:prstGeom prst="line">
              <a:avLst/>
            </a:prstGeom>
            <a:ln>
              <a:solidFill>
                <a:srgbClr val="00B0F0"/>
              </a:solidFill>
              <a:headEnd/>
              <a:tailEnd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0" name="Line 22"/>
            <p:cNvSpPr>
              <a:spLocks noChangeShapeType="1"/>
            </p:cNvSpPr>
            <p:nvPr/>
          </p:nvSpPr>
          <p:spPr bwMode="auto">
            <a:xfrm flipH="1">
              <a:off x="3062" y="1843"/>
              <a:ext cx="363" cy="318"/>
            </a:xfrm>
            <a:prstGeom prst="line">
              <a:avLst/>
            </a:prstGeom>
            <a:ln>
              <a:solidFill>
                <a:srgbClr val="00B0F0"/>
              </a:solidFill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1" name="Line 23"/>
            <p:cNvSpPr>
              <a:spLocks noChangeShapeType="1"/>
            </p:cNvSpPr>
            <p:nvPr/>
          </p:nvSpPr>
          <p:spPr bwMode="auto">
            <a:xfrm flipH="1">
              <a:off x="2880" y="1480"/>
              <a:ext cx="543" cy="454"/>
            </a:xfrm>
            <a:prstGeom prst="line">
              <a:avLst/>
            </a:prstGeom>
            <a:ln>
              <a:solidFill>
                <a:srgbClr val="00B0F0"/>
              </a:solidFill>
              <a:headEnd/>
              <a:tailEnd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V="1">
            <a:off x="214282" y="142852"/>
            <a:ext cx="4286280" cy="9818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103" name="Text Box 31"/>
          <p:cNvSpPr txBox="1">
            <a:spLocks noChangeArrowheads="1"/>
          </p:cNvSpPr>
          <p:nvPr/>
        </p:nvSpPr>
        <p:spPr bwMode="auto">
          <a:xfrm>
            <a:off x="971550" y="188913"/>
            <a:ext cx="324428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1" dirty="0" smtClean="0">
                <a:solidFill>
                  <a:srgbClr val="009900"/>
                </a:solidFill>
                <a:latin typeface="Times New Roman" pitchFamily="18" charset="0"/>
                <a:hlinkClick r:id="rId4" action="ppaction://hlinksldjump"/>
              </a:rPr>
              <a:t>    </a:t>
            </a:r>
            <a:r>
              <a:rPr lang="ru-RU" sz="3600" b="1" i="1" dirty="0" smtClean="0">
                <a:solidFill>
                  <a:srgbClr val="009900"/>
                </a:solidFill>
                <a:latin typeface="Times New Roman" pitchFamily="18" charset="0"/>
                <a:hlinkClick r:id="rId4" action="ppaction://hlinksldjump"/>
              </a:rPr>
              <a:t>Определение</a:t>
            </a:r>
            <a:endParaRPr lang="ru-RU" sz="3600" b="1" i="1" dirty="0">
              <a:solidFill>
                <a:srgbClr val="009900"/>
              </a:solidFill>
              <a:latin typeface="Times New Roman" pitchFamily="18" charset="0"/>
            </a:endParaRPr>
          </a:p>
        </p:txBody>
      </p:sp>
      <p:sp>
        <p:nvSpPr>
          <p:cNvPr id="4104" name="Rectangle 34"/>
          <p:cNvSpPr>
            <a:spLocks noChangeArrowheads="1"/>
          </p:cNvSpPr>
          <p:nvPr/>
        </p:nvSpPr>
        <p:spPr bwMode="auto">
          <a:xfrm>
            <a:off x="755650" y="2492375"/>
            <a:ext cx="23320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1">
                <a:solidFill>
                  <a:srgbClr val="003399"/>
                </a:solidFill>
                <a:latin typeface="Times New Roman" pitchFamily="18" charset="0"/>
                <a:hlinkClick r:id="rId4" action="ppaction://hlinksldjump"/>
              </a:rPr>
              <a:t>arcctg t </a:t>
            </a:r>
            <a:r>
              <a:rPr lang="en-US" sz="3600" b="1" i="1">
                <a:solidFill>
                  <a:srgbClr val="003399"/>
                </a:solidFill>
                <a:latin typeface="Times New Roman" pitchFamily="18" charset="0"/>
              </a:rPr>
              <a:t>=</a:t>
            </a:r>
            <a:r>
              <a:rPr lang="ru-RU" sz="3600" b="1" i="1">
                <a:solidFill>
                  <a:srgbClr val="003399"/>
                </a:solidFill>
                <a:latin typeface="Times New Roman" pitchFamily="18" charset="0"/>
              </a:rPr>
              <a:t> </a:t>
            </a:r>
            <a:r>
              <a:rPr lang="en-US" sz="3600" b="1" i="1">
                <a:latin typeface="Times New Roman" pitchFamily="18" charset="0"/>
              </a:rPr>
              <a:t>a</a:t>
            </a:r>
            <a:endParaRPr lang="ru-RU" sz="3600" b="1" i="1">
              <a:latin typeface="Times New Roman" pitchFamily="18" charset="0"/>
            </a:endParaRP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6156325" y="1268413"/>
          <a:ext cx="311150" cy="285750"/>
        </p:xfrm>
        <a:graphic>
          <a:graphicData uri="http://schemas.openxmlformats.org/presentationml/2006/ole">
            <p:oleObj spid="_x0000_s4098" name="Формула" r:id="rId5" imgW="152280" imgH="139680" progId="Equation.3">
              <p:embed/>
            </p:oleObj>
          </a:graphicData>
        </a:graphic>
      </p:graphicFrame>
      <p:graphicFrame>
        <p:nvGraphicFramePr>
          <p:cNvPr id="58384" name="Object 38"/>
          <p:cNvGraphicFramePr>
            <a:graphicFrameLocks noChangeAspect="1"/>
          </p:cNvGraphicFramePr>
          <p:nvPr/>
        </p:nvGraphicFramePr>
        <p:xfrm>
          <a:off x="992188" y="3573463"/>
          <a:ext cx="2417762" cy="2170112"/>
        </p:xfrm>
        <a:graphic>
          <a:graphicData uri="http://schemas.openxmlformats.org/presentationml/2006/ole">
            <p:oleObj spid="_x0000_s4099" name="Формула" r:id="rId6" imgW="736560" imgH="660240" progId="Equation.3">
              <p:embed/>
            </p:oleObj>
          </a:graphicData>
        </a:graphic>
      </p:graphicFrame>
      <p:grpSp>
        <p:nvGrpSpPr>
          <p:cNvPr id="4106" name="Group 2"/>
          <p:cNvGrpSpPr>
            <a:grpSpLocks/>
          </p:cNvGrpSpPr>
          <p:nvPr/>
        </p:nvGrpSpPr>
        <p:grpSpPr bwMode="auto">
          <a:xfrm>
            <a:off x="4284663" y="404813"/>
            <a:ext cx="4608512" cy="4608512"/>
            <a:chOff x="1383" y="346"/>
            <a:chExt cx="2903" cy="2903"/>
          </a:xfrm>
        </p:grpSpPr>
        <p:grpSp>
          <p:nvGrpSpPr>
            <p:cNvPr id="4108" name="Group 3"/>
            <p:cNvGrpSpPr>
              <a:grpSpLocks/>
            </p:cNvGrpSpPr>
            <p:nvPr/>
          </p:nvGrpSpPr>
          <p:grpSpPr bwMode="auto">
            <a:xfrm>
              <a:off x="1383" y="346"/>
              <a:ext cx="2903" cy="2903"/>
              <a:chOff x="1383" y="346"/>
              <a:chExt cx="2903" cy="2903"/>
            </a:xfrm>
          </p:grpSpPr>
          <p:sp>
            <p:nvSpPr>
              <p:cNvPr id="4116" name="Line 4"/>
              <p:cNvSpPr>
                <a:spLocks noChangeShapeType="1"/>
              </p:cNvSpPr>
              <p:nvPr/>
            </p:nvSpPr>
            <p:spPr bwMode="auto">
              <a:xfrm>
                <a:off x="1610" y="3249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7" name="Line 5"/>
              <p:cNvSpPr>
                <a:spLocks noChangeShapeType="1"/>
              </p:cNvSpPr>
              <p:nvPr/>
            </p:nvSpPr>
            <p:spPr bwMode="auto">
              <a:xfrm flipV="1">
                <a:off x="2835" y="346"/>
                <a:ext cx="0" cy="244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8" name="Line 6"/>
              <p:cNvSpPr>
                <a:spLocks noChangeShapeType="1"/>
              </p:cNvSpPr>
              <p:nvPr/>
            </p:nvSpPr>
            <p:spPr bwMode="auto">
              <a:xfrm>
                <a:off x="1429" y="1661"/>
                <a:ext cx="285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9" name="Oval 7"/>
              <p:cNvSpPr>
                <a:spLocks noChangeArrowheads="1"/>
              </p:cNvSpPr>
              <p:nvPr/>
            </p:nvSpPr>
            <p:spPr bwMode="auto">
              <a:xfrm>
                <a:off x="2200" y="1117"/>
                <a:ext cx="1270" cy="108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20" name="Line 9"/>
              <p:cNvSpPr>
                <a:spLocks noChangeShapeType="1"/>
              </p:cNvSpPr>
              <p:nvPr/>
            </p:nvSpPr>
            <p:spPr bwMode="auto">
              <a:xfrm>
                <a:off x="1383" y="1117"/>
                <a:ext cx="2812" cy="0"/>
              </a:xfrm>
              <a:prstGeom prst="line">
                <a:avLst/>
              </a:prstGeom>
              <a:noFill/>
              <a:ln w="38100">
                <a:solidFill>
                  <a:srgbClr val="00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1" name="Text Box 10"/>
              <p:cNvSpPr txBox="1">
                <a:spLocks noChangeArrowheads="1"/>
              </p:cNvSpPr>
              <p:nvPr/>
            </p:nvSpPr>
            <p:spPr bwMode="auto">
              <a:xfrm>
                <a:off x="3515" y="1407"/>
                <a:ext cx="26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800" b="1">
                    <a:solidFill>
                      <a:srgbClr val="003399"/>
                    </a:solidFill>
                    <a:latin typeface="Lucida Calligraphy" pitchFamily="66" charset="0"/>
                  </a:rPr>
                  <a:t>0</a:t>
                </a:r>
              </a:p>
            </p:txBody>
          </p:sp>
          <p:sp>
            <p:nvSpPr>
              <p:cNvPr id="4122" name="Text Box 11"/>
              <p:cNvSpPr txBox="1">
                <a:spLocks noChangeArrowheads="1"/>
              </p:cNvSpPr>
              <p:nvPr/>
            </p:nvSpPr>
            <p:spPr bwMode="auto">
              <a:xfrm>
                <a:off x="1960" y="1413"/>
                <a:ext cx="11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ru-RU">
                  <a:latin typeface="Lucida Calligraphy" pitchFamily="66" charset="0"/>
                </a:endParaRPr>
              </a:p>
            </p:txBody>
          </p:sp>
          <p:graphicFrame>
            <p:nvGraphicFramePr>
              <p:cNvPr id="4100" name="Object 17"/>
              <p:cNvGraphicFramePr>
                <a:graphicFrameLocks noChangeAspect="1"/>
              </p:cNvGraphicFramePr>
              <p:nvPr/>
            </p:nvGraphicFramePr>
            <p:xfrm>
              <a:off x="1882" y="1389"/>
              <a:ext cx="318" cy="318"/>
            </p:xfrm>
            <a:graphic>
              <a:graphicData uri="http://schemas.openxmlformats.org/presentationml/2006/ole">
                <p:oleObj spid="_x0000_s4100" name="Формула" r:id="rId7" imgW="139680" imgH="139680" progId="Equation.3">
                  <p:embed/>
                </p:oleObj>
              </a:graphicData>
            </a:graphic>
          </p:graphicFrame>
          <p:sp>
            <p:nvSpPr>
              <p:cNvPr id="4123" name="Text Box 13"/>
              <p:cNvSpPr txBox="1">
                <a:spLocks noChangeArrowheads="1"/>
              </p:cNvSpPr>
              <p:nvPr/>
            </p:nvSpPr>
            <p:spPr bwMode="auto">
              <a:xfrm>
                <a:off x="2822" y="2204"/>
                <a:ext cx="116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ru-RU" sz="2800" i="1">
                  <a:solidFill>
                    <a:schemeClr val="hlink"/>
                  </a:solidFill>
                  <a:latin typeface="Lucida Calligraphy" pitchFamily="66" charset="0"/>
                </a:endParaRPr>
              </a:p>
            </p:txBody>
          </p:sp>
          <p:graphicFrame>
            <p:nvGraphicFramePr>
              <p:cNvPr id="4101" name="Object 18"/>
              <p:cNvGraphicFramePr>
                <a:graphicFrameLocks noChangeAspect="1"/>
              </p:cNvGraphicFramePr>
              <p:nvPr/>
            </p:nvGraphicFramePr>
            <p:xfrm>
              <a:off x="2835" y="2069"/>
              <a:ext cx="482" cy="681"/>
            </p:xfrm>
            <a:graphic>
              <a:graphicData uri="http://schemas.openxmlformats.org/presentationml/2006/ole">
                <p:oleObj spid="_x0000_s4101" name="Формула" r:id="rId8" imgW="279360" imgH="393480" progId="Equation.3">
                  <p:embed/>
                </p:oleObj>
              </a:graphicData>
            </a:graphic>
          </p:graphicFrame>
          <p:sp>
            <p:nvSpPr>
              <p:cNvPr id="4124" name="Text Box 15"/>
              <p:cNvSpPr txBox="1">
                <a:spLocks noChangeArrowheads="1"/>
              </p:cNvSpPr>
              <p:nvPr/>
            </p:nvSpPr>
            <p:spPr bwMode="auto">
              <a:xfrm>
                <a:off x="2913" y="753"/>
                <a:ext cx="116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ru-RU" sz="2800" i="1">
                  <a:latin typeface="Lucida Calligraphy" pitchFamily="66" charset="0"/>
                </a:endParaRPr>
              </a:p>
            </p:txBody>
          </p:sp>
          <p:graphicFrame>
            <p:nvGraphicFramePr>
              <p:cNvPr id="4102" name="Object 19"/>
              <p:cNvGraphicFramePr>
                <a:graphicFrameLocks noChangeAspect="1"/>
              </p:cNvGraphicFramePr>
              <p:nvPr/>
            </p:nvGraphicFramePr>
            <p:xfrm>
              <a:off x="2880" y="391"/>
              <a:ext cx="285" cy="680"/>
            </p:xfrm>
            <a:graphic>
              <a:graphicData uri="http://schemas.openxmlformats.org/presentationml/2006/ole">
                <p:oleObj spid="_x0000_s4102" name="Формула" r:id="rId9" imgW="164880" imgH="393480" progId="Equation.3">
                  <p:embed/>
                </p:oleObj>
              </a:graphicData>
            </a:graphic>
          </p:graphicFrame>
        </p:grpSp>
        <p:sp>
          <p:nvSpPr>
            <p:cNvPr id="63" name="Line 24"/>
            <p:cNvSpPr>
              <a:spLocks noChangeShapeType="1"/>
            </p:cNvSpPr>
            <p:nvPr/>
          </p:nvSpPr>
          <p:spPr bwMode="auto">
            <a:xfrm>
              <a:off x="2835" y="1117"/>
              <a:ext cx="499" cy="22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" name="Line 25"/>
            <p:cNvSpPr>
              <a:spLocks noChangeShapeType="1"/>
            </p:cNvSpPr>
            <p:nvPr/>
          </p:nvSpPr>
          <p:spPr bwMode="auto">
            <a:xfrm>
              <a:off x="2653" y="1162"/>
              <a:ext cx="771" cy="363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5" name="Line 26"/>
            <p:cNvSpPr>
              <a:spLocks noChangeShapeType="1"/>
            </p:cNvSpPr>
            <p:nvPr/>
          </p:nvSpPr>
          <p:spPr bwMode="auto">
            <a:xfrm>
              <a:off x="2472" y="1207"/>
              <a:ext cx="952" cy="454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6" name="Line 27"/>
            <p:cNvSpPr>
              <a:spLocks noChangeShapeType="1"/>
            </p:cNvSpPr>
            <p:nvPr/>
          </p:nvSpPr>
          <p:spPr bwMode="auto">
            <a:xfrm>
              <a:off x="2381" y="1298"/>
              <a:ext cx="771" cy="363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" name="Line 28"/>
            <p:cNvSpPr>
              <a:spLocks noChangeShapeType="1"/>
            </p:cNvSpPr>
            <p:nvPr/>
          </p:nvSpPr>
          <p:spPr bwMode="auto">
            <a:xfrm>
              <a:off x="2290" y="1389"/>
              <a:ext cx="590" cy="272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8" name="Line 29"/>
            <p:cNvSpPr>
              <a:spLocks noChangeShapeType="1"/>
            </p:cNvSpPr>
            <p:nvPr/>
          </p:nvSpPr>
          <p:spPr bwMode="auto">
            <a:xfrm>
              <a:off x="2245" y="1480"/>
              <a:ext cx="363" cy="18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" name="Line 30"/>
            <p:cNvSpPr>
              <a:spLocks noChangeShapeType="1"/>
            </p:cNvSpPr>
            <p:nvPr/>
          </p:nvSpPr>
          <p:spPr bwMode="auto">
            <a:xfrm>
              <a:off x="2200" y="1570"/>
              <a:ext cx="181" cy="9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V="1">
            <a:off x="214282" y="142852"/>
            <a:ext cx="8715436" cy="9818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148" name="Text Box 2"/>
          <p:cNvSpPr txBox="1">
            <a:spLocks noChangeArrowheads="1"/>
          </p:cNvSpPr>
          <p:nvPr/>
        </p:nvSpPr>
        <p:spPr bwMode="auto">
          <a:xfrm>
            <a:off x="2627313" y="404813"/>
            <a:ext cx="398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 i="1" dirty="0">
                <a:solidFill>
                  <a:schemeClr val="folHlink"/>
                </a:solidFill>
                <a:latin typeface="Times New Roman" pitchFamily="18" charset="0"/>
              </a:rPr>
              <a:t>Работаем устно</a:t>
            </a:r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1835150" y="1412875"/>
            <a:ext cx="5356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i="1">
                <a:solidFill>
                  <a:srgbClr val="0070C0"/>
                </a:solidFill>
                <a:latin typeface="Times New Roman" pitchFamily="18" charset="0"/>
              </a:rPr>
              <a:t>Имеет ли смысл выражение?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1331913" y="2060575"/>
          <a:ext cx="6772275" cy="717550"/>
        </p:xfrm>
        <a:graphic>
          <a:graphicData uri="http://schemas.openxmlformats.org/presentationml/2006/ole">
            <p:oleObj spid="_x0000_s6146" name="Формула" r:id="rId4" imgW="1917360" imgH="203040" progId="Equation.3">
              <p:embed/>
            </p:oleObj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68313" y="2924175"/>
            <a:ext cx="8424862" cy="2957513"/>
            <a:chOff x="295" y="1842"/>
            <a:chExt cx="5307" cy="1863"/>
          </a:xfrm>
        </p:grpSpPr>
        <p:sp>
          <p:nvSpPr>
            <p:cNvPr id="6152" name="Text Box 6"/>
            <p:cNvSpPr txBox="1">
              <a:spLocks noChangeArrowheads="1"/>
            </p:cNvSpPr>
            <p:nvPr/>
          </p:nvSpPr>
          <p:spPr bwMode="auto">
            <a:xfrm>
              <a:off x="295" y="1842"/>
              <a:ext cx="5307" cy="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3200" i="1">
                  <a:solidFill>
                    <a:srgbClr val="0070C0"/>
                  </a:solidFill>
                  <a:latin typeface="Times New Roman" pitchFamily="18" charset="0"/>
                </a:rPr>
                <a:t>Может ли </a:t>
              </a:r>
              <a:r>
                <a:rPr lang="en-US" sz="3200" i="1">
                  <a:solidFill>
                    <a:srgbClr val="0070C0"/>
                  </a:solidFill>
                  <a:latin typeface="Times New Roman" pitchFamily="18" charset="0"/>
                </a:rPr>
                <a:t>arcsint  </a:t>
              </a:r>
              <a:r>
                <a:rPr lang="ru-RU" sz="3200" i="1">
                  <a:solidFill>
                    <a:srgbClr val="0070C0"/>
                  </a:solidFill>
                  <a:latin typeface="Times New Roman" pitchFamily="18" charset="0"/>
                </a:rPr>
                <a:t>и </a:t>
              </a:r>
              <a:r>
                <a:rPr lang="en-US" sz="3200" i="1">
                  <a:solidFill>
                    <a:srgbClr val="0070C0"/>
                  </a:solidFill>
                  <a:latin typeface="Times New Roman" pitchFamily="18" charset="0"/>
                </a:rPr>
                <a:t>arccost</a:t>
              </a:r>
              <a:r>
                <a:rPr lang="ru-RU" sz="3200" i="1">
                  <a:solidFill>
                    <a:srgbClr val="0070C0"/>
                  </a:solidFill>
                  <a:latin typeface="Times New Roman" pitchFamily="18" charset="0"/>
                </a:rPr>
                <a:t>  принимать значение  равное</a:t>
              </a:r>
            </a:p>
            <a:p>
              <a:pPr algn="ctr"/>
              <a:endParaRPr lang="ru-RU" sz="3200" i="1">
                <a:solidFill>
                  <a:srgbClr val="7030A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6147" name="Object 7"/>
            <p:cNvGraphicFramePr>
              <a:graphicFrameLocks noChangeAspect="1"/>
            </p:cNvGraphicFramePr>
            <p:nvPr/>
          </p:nvGraphicFramePr>
          <p:xfrm>
            <a:off x="476" y="2523"/>
            <a:ext cx="4878" cy="1182"/>
          </p:xfrm>
          <a:graphic>
            <a:graphicData uri="http://schemas.openxmlformats.org/presentationml/2006/ole">
              <p:oleObj spid="_x0000_s6147" name="Формула" r:id="rId5" imgW="1625400" imgH="39348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V="1">
            <a:off x="214282" y="142852"/>
            <a:ext cx="8715436" cy="7858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127" name="Text Box 2"/>
          <p:cNvSpPr txBox="1">
            <a:spLocks noChangeArrowheads="1"/>
          </p:cNvSpPr>
          <p:nvPr/>
        </p:nvSpPr>
        <p:spPr bwMode="auto">
          <a:xfrm>
            <a:off x="2411413" y="214291"/>
            <a:ext cx="3987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000" b="1" i="1" u="sng" dirty="0">
                <a:solidFill>
                  <a:schemeClr val="folHlink"/>
                </a:solidFill>
                <a:latin typeface="Times New Roman" pitchFamily="18" charset="0"/>
              </a:rPr>
              <a:t>Работаем устно</a:t>
            </a:r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1285852" y="1928802"/>
          <a:ext cx="5500726" cy="4005839"/>
        </p:xfrm>
        <a:graphic>
          <a:graphicData uri="http://schemas.openxmlformats.org/presentationml/2006/ole">
            <p:oleObj spid="_x0000_s5122" name="Формула" r:id="rId4" imgW="4101840" imgH="2984400" progId="Equation.3">
              <p:embed/>
            </p:oleObj>
          </a:graphicData>
        </a:graphic>
      </p:graphicFrame>
      <p:graphicFrame>
        <p:nvGraphicFramePr>
          <p:cNvPr id="5123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5123" name="Формула" r:id="rId5" imgW="114120" imgH="215640" progId="Equation.3">
              <p:embed/>
            </p:oleObj>
          </a:graphicData>
        </a:graphic>
      </p:graphicFrame>
      <p:graphicFrame>
        <p:nvGraphicFramePr>
          <p:cNvPr id="5124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5124" name="Формула" r:id="rId6" imgW="114120" imgH="215640" progId="Equation.3">
              <p:embed/>
            </p:oleObj>
          </a:graphicData>
        </a:graphic>
      </p:graphicFrame>
      <p:graphicFrame>
        <p:nvGraphicFramePr>
          <p:cNvPr id="5126" name="Object 1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5126" name="Формула" r:id="rId7" imgW="114120" imgH="215640" progId="Equation.3">
              <p:embed/>
            </p:oleObj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500034" y="1142984"/>
            <a:ext cx="8358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chemeClr val="hlink"/>
                </a:solidFill>
                <a:latin typeface="Times New Roman" pitchFamily="18" charset="0"/>
              </a:rPr>
              <a:t>Установите соответствие (вычислите, в ответе запишите букву соответствующую ответу вашего решения):</a:t>
            </a:r>
            <a:endParaRPr lang="ru-RU" i="1" dirty="0">
              <a:solidFill>
                <a:schemeClr val="hlink"/>
              </a:solidFill>
              <a:latin typeface="Times New Roman" pitchFamily="18" charset="0"/>
            </a:endParaRPr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7500958" y="1643050"/>
          <a:ext cx="1296047" cy="4429156"/>
        </p:xfrm>
        <a:graphic>
          <a:graphicData uri="http://schemas.openxmlformats.org/presentationml/2006/ole">
            <p:oleObj spid="_x0000_s5128" name="Формула" r:id="rId8" imgW="977760" imgH="3225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87</Words>
  <Application>Microsoft Office PowerPoint</Application>
  <PresentationFormat>Экран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Оформление по умолчанию</vt:lpstr>
      <vt:lpstr>Формула</vt:lpstr>
      <vt:lpstr>Microsoft Equation 3.0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школа имени Ленина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школа</dc:creator>
  <cp:lastModifiedBy>Speed_XP</cp:lastModifiedBy>
  <cp:revision>78</cp:revision>
  <dcterms:created xsi:type="dcterms:W3CDTF">2008-11-26T17:15:57Z</dcterms:created>
  <dcterms:modified xsi:type="dcterms:W3CDTF">2013-06-28T06:39:15Z</dcterms:modified>
</cp:coreProperties>
</file>